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F07439-01A9-4BB8-BA73-45232B37A30F}" v="98" dt="2020-10-23T10:04:18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40" d="100"/>
          <a:sy n="40" d="100"/>
        </p:scale>
        <p:origin x="1244" y="-1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7759A9-4CEA-4706-B33C-7E0440B60B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0EACEC-014F-487A-8879-F4F7A711ED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0B1F0-9C20-4A5C-B3AF-276A5B629EC8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385409-8916-4743-9862-BFBD15AB7A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F8367-58DC-4A3B-85CA-0EBF280255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EFDA9-3E82-48C5-ACE8-A214751333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35565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FA43F-F92B-4F38-9483-F5F2E87C2756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8CF72-DA4E-4C02-BE22-254B8C2F4F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64518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1pPr>
    <a:lvl2pPr marL="876041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2pPr>
    <a:lvl3pPr marL="1752082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3pPr>
    <a:lvl4pPr marL="2628123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4pPr>
    <a:lvl5pPr marL="3504164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5pPr>
    <a:lvl6pPr marL="4380205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6pPr>
    <a:lvl7pPr marL="5256246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7pPr>
    <a:lvl8pPr marL="6132286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8pPr>
    <a:lvl9pPr marL="7008327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222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82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9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65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94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49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655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488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59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768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90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5C802-A54B-4C0C-BD2B-B77DE55A8152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7D147-A2CF-45C1-ACD2-DF9B55D7B2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4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eanor.Tomlinson@wolverhampton.gov.u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Randeep.kaur@wolverhampton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chemeClr val="accent1">
                <a:lumMod val="5000"/>
                <a:lumOff val="95000"/>
              </a:schemeClr>
            </a:gs>
            <a:gs pos="74000">
              <a:srgbClr val="FFC000"/>
            </a:gs>
            <a:gs pos="86000">
              <a:srgbClr val="FFC000"/>
            </a:gs>
            <a:gs pos="100000">
              <a:srgbClr val="FFC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47ED75F-FF62-443A-87CC-8D76FD0ADED5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85" t="31965" r="13056" b="31540"/>
          <a:stretch/>
        </p:blipFill>
        <p:spPr bwMode="auto">
          <a:xfrm>
            <a:off x="1025288" y="301373"/>
            <a:ext cx="3546709" cy="13830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F078683-3F09-4441-AAF3-A13A05D2293A}"/>
              </a:ext>
            </a:extLst>
          </p:cNvPr>
          <p:cNvSpPr/>
          <p:nvPr/>
        </p:nvSpPr>
        <p:spPr>
          <a:xfrm>
            <a:off x="5969586" y="301373"/>
            <a:ext cx="7722351" cy="1300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  <a:spcBef>
                <a:spcPts val="600"/>
              </a:spcBef>
              <a:spcAft>
                <a:spcPts val="400"/>
              </a:spcAft>
            </a:pP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Educational Psychology Service</a:t>
            </a:r>
            <a:endParaRPr lang="en-GB" sz="1600" dirty="0">
              <a:solidFill>
                <a:srgbClr val="4D4436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Aft>
                <a:spcPts val="0"/>
              </a:spcAft>
            </a:pPr>
            <a:r>
              <a:rPr lang="en-US" sz="3200" b="1" dirty="0">
                <a:solidFill>
                  <a:srgbClr val="7030A0"/>
                </a:solidFill>
                <a:latin typeface="Bradley Hand ITC" panose="03070402050302030203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enabling positive participation for all</a:t>
            </a:r>
            <a:endParaRPr lang="en-GB" sz="1600" dirty="0">
              <a:solidFill>
                <a:srgbClr val="4D4436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8392AC-B56A-4E29-A347-8BE5860A2327}"/>
              </a:ext>
            </a:extLst>
          </p:cNvPr>
          <p:cNvSpPr/>
          <p:nvPr/>
        </p:nvSpPr>
        <p:spPr>
          <a:xfrm>
            <a:off x="1025288" y="19779331"/>
            <a:ext cx="7994734" cy="1302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75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A9A1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Contact us:	</a:t>
            </a:r>
            <a:r>
              <a:rPr lang="en-US" sz="2400" dirty="0">
                <a:solidFill>
                  <a:srgbClr val="A9A1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	</a:t>
            </a:r>
          </a:p>
          <a:p>
            <a:pPr>
              <a:spcBef>
                <a:spcPts val="375"/>
              </a:spcBef>
              <a:spcAft>
                <a:spcPts val="0"/>
              </a:spcAft>
            </a:pPr>
            <a:r>
              <a:rPr lang="en-US" sz="2400" dirty="0">
                <a:solidFill>
                  <a:srgbClr val="A9A16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       </a:t>
            </a:r>
            <a:r>
              <a:rPr lang="en-US" sz="2400" dirty="0">
                <a:solidFill>
                  <a:srgbClr val="A9A1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inclusionsupportadmin@wolverhampton.gov.uk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spcBef>
                <a:spcPts val="375"/>
              </a:spcBef>
              <a:buFont typeface="Wingdings" panose="05000000000000000000" pitchFamily="2" charset="2"/>
              <a:buChar char=""/>
            </a:pPr>
            <a:r>
              <a:rPr lang="en-US" sz="2400" dirty="0">
                <a:solidFill>
                  <a:srgbClr val="A9A16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	01902 555934</a:t>
            </a:r>
            <a:r>
              <a:rPr lang="en-US" sz="1400" dirty="0">
                <a:solidFill>
                  <a:srgbClr val="4D4436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en-GB" sz="1400" dirty="0">
              <a:solidFill>
                <a:srgbClr val="4D4436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hought Bubble: Cloud 10">
            <a:extLst>
              <a:ext uri="{FF2B5EF4-FFF2-40B4-BE49-F238E27FC236}">
                <a16:creationId xmlns:a16="http://schemas.microsoft.com/office/drawing/2014/main" id="{FC570B89-A94E-42E2-9EC0-278D86531E51}"/>
              </a:ext>
            </a:extLst>
          </p:cNvPr>
          <p:cNvSpPr/>
          <p:nvPr/>
        </p:nvSpPr>
        <p:spPr>
          <a:xfrm>
            <a:off x="8847239" y="7336072"/>
            <a:ext cx="5819281" cy="2719137"/>
          </a:xfrm>
          <a:prstGeom prst="cloudCallout">
            <a:avLst>
              <a:gd name="adj1" fmla="val -64064"/>
              <a:gd name="adj2" fmla="val -52544"/>
            </a:avLst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ysClr val="windowText" lastClr="000000"/>
                </a:solidFill>
              </a:rPr>
              <a:t>“It was good to discuss my concerns and worries with someone who was impartial and who could unpick the way that I was feeling” – Assistant Headteacher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4099681-5EE2-4562-B1EC-AF6F97E58065}"/>
              </a:ext>
            </a:extLst>
          </p:cNvPr>
          <p:cNvSpPr/>
          <p:nvPr/>
        </p:nvSpPr>
        <p:spPr>
          <a:xfrm>
            <a:off x="210021" y="1847386"/>
            <a:ext cx="7397777" cy="17571582"/>
          </a:xfrm>
          <a:prstGeom prst="roundRect">
            <a:avLst/>
          </a:prstGeom>
          <a:noFill/>
          <a:ln w="76200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800" b="1" u="sng" dirty="0">
                <a:solidFill>
                  <a:schemeClr val="tx1"/>
                </a:solidFill>
              </a:rPr>
              <a:t>What is coaching?</a:t>
            </a:r>
            <a:endParaRPr lang="en-GB" sz="2800" u="sng" dirty="0">
              <a:solidFill>
                <a:schemeClr val="tx1"/>
              </a:solidFill>
            </a:endParaRPr>
          </a:p>
          <a:p>
            <a:pPr algn="just"/>
            <a:r>
              <a:rPr lang="en-GB" sz="2400" dirty="0">
                <a:solidFill>
                  <a:schemeClr val="tx1"/>
                </a:solidFill>
              </a:rPr>
              <a:t>Coaching is an emerging discipline of academic and applied Psychology in which qualified Psychologists apply their skills in the context of coaching to support performance and well-being of the general population (Adams, 2016).</a:t>
            </a:r>
          </a:p>
          <a:p>
            <a:pPr algn="just"/>
            <a:endParaRPr lang="en-GB" sz="2400" dirty="0">
              <a:solidFill>
                <a:schemeClr val="tx1"/>
              </a:solidFill>
            </a:endParaRPr>
          </a:p>
          <a:p>
            <a:pPr algn="just"/>
            <a:r>
              <a:rPr lang="en-GB" sz="2400" b="1" dirty="0">
                <a:solidFill>
                  <a:schemeClr val="tx1"/>
                </a:solidFill>
              </a:rPr>
              <a:t>A coaching session is described as</a:t>
            </a:r>
            <a:r>
              <a:rPr lang="en-GB" sz="2400" dirty="0">
                <a:solidFill>
                  <a:schemeClr val="tx1"/>
                </a:solidFill>
              </a:rPr>
              <a:t>; </a:t>
            </a:r>
          </a:p>
          <a:p>
            <a:pPr algn="just"/>
            <a:r>
              <a:rPr lang="en-GB" sz="2400" dirty="0">
                <a:solidFill>
                  <a:schemeClr val="tx1"/>
                </a:solidFill>
              </a:rPr>
              <a:t>“a</a:t>
            </a:r>
            <a:r>
              <a:rPr lang="en-GB" sz="2400" b="1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safe, confidential, supportive-but-challenging relationship</a:t>
            </a:r>
            <a:r>
              <a:rPr lang="en-GB" sz="2400" b="1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in which you can think through</a:t>
            </a:r>
            <a:r>
              <a:rPr lang="en-GB" sz="2400" b="1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aspects of your</a:t>
            </a:r>
            <a:r>
              <a:rPr lang="en-GB" sz="2400" b="1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work with a</a:t>
            </a:r>
            <a:r>
              <a:rPr lang="en-GB" sz="2400" b="1" dirty="0">
                <a:solidFill>
                  <a:schemeClr val="tx1"/>
                </a:solidFill>
              </a:rPr>
              <a:t> </a:t>
            </a:r>
            <a:r>
              <a:rPr lang="en-GB" sz="2400" dirty="0">
                <a:solidFill>
                  <a:schemeClr val="tx1"/>
                </a:solidFill>
              </a:rPr>
              <a:t>non-judgmental sounding board. We will</a:t>
            </a:r>
            <a:r>
              <a:rPr lang="en-GB" sz="2400" b="1" dirty="0">
                <a:solidFill>
                  <a:schemeClr val="tx1"/>
                </a:solidFill>
              </a:rPr>
              <a:t> </a:t>
            </a:r>
            <a:r>
              <a:rPr lang="en-GB" sz="2400" dirty="0">
                <a:solidFill>
                  <a:schemeClr val="tx1"/>
                </a:solidFill>
              </a:rPr>
              <a:t>listen</a:t>
            </a:r>
            <a:r>
              <a:rPr lang="en-GB" sz="2400" b="1" dirty="0">
                <a:solidFill>
                  <a:schemeClr val="tx1"/>
                </a:solidFill>
              </a:rPr>
              <a:t> </a:t>
            </a:r>
            <a:r>
              <a:rPr lang="en-GB" sz="2400" dirty="0">
                <a:solidFill>
                  <a:schemeClr val="tx1"/>
                </a:solidFill>
              </a:rPr>
              <a:t>carefully, ask</a:t>
            </a:r>
            <a:r>
              <a:rPr lang="en-GB" sz="2400" b="1" dirty="0">
                <a:solidFill>
                  <a:schemeClr val="tx1"/>
                </a:solidFill>
              </a:rPr>
              <a:t> </a:t>
            </a:r>
            <a:r>
              <a:rPr lang="en-GB" sz="2400" dirty="0">
                <a:solidFill>
                  <a:schemeClr val="tx1"/>
                </a:solidFill>
              </a:rPr>
              <a:t>questions</a:t>
            </a:r>
            <a:r>
              <a:rPr lang="en-GB" sz="2400" b="1" dirty="0">
                <a:solidFill>
                  <a:schemeClr val="tx1"/>
                </a:solidFill>
              </a:rPr>
              <a:t> </a:t>
            </a:r>
            <a:r>
              <a:rPr lang="en-GB" sz="2400" dirty="0">
                <a:solidFill>
                  <a:schemeClr val="tx1"/>
                </a:solidFill>
              </a:rPr>
              <a:t>to support your thinking and action-planning, and enable you to find a</a:t>
            </a:r>
            <a:r>
              <a:rPr lang="en-GB" sz="2400" b="1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way forward that works </a:t>
            </a:r>
            <a:r>
              <a:rPr lang="en-GB" sz="2400" i="1" dirty="0">
                <a:solidFill>
                  <a:schemeClr val="tx1"/>
                </a:solidFill>
              </a:rPr>
              <a:t>for you </a:t>
            </a:r>
            <a:r>
              <a:rPr lang="en-GB" sz="2400" dirty="0">
                <a:solidFill>
                  <a:schemeClr val="tx1"/>
                </a:solidFill>
              </a:rPr>
              <a:t>and which draws upon/is informed by your existing strengths and successes” (Adams,2020)</a:t>
            </a:r>
            <a:r>
              <a:rPr lang="en-GB" sz="2400" b="1" dirty="0">
                <a:solidFill>
                  <a:schemeClr val="tx1"/>
                </a:solidFill>
              </a:rPr>
              <a:t>.</a:t>
            </a:r>
            <a:br>
              <a:rPr lang="en-GB" sz="2400" b="1" dirty="0">
                <a:solidFill>
                  <a:schemeClr val="tx1"/>
                </a:solidFill>
              </a:rPr>
            </a:br>
            <a:endParaRPr lang="en-GB" sz="2400" dirty="0">
              <a:solidFill>
                <a:schemeClr val="tx1"/>
              </a:solidFill>
            </a:endParaRPr>
          </a:p>
          <a:p>
            <a:pPr algn="just"/>
            <a:r>
              <a:rPr lang="en-GB" sz="2400" b="1" dirty="0">
                <a:solidFill>
                  <a:schemeClr val="tx1"/>
                </a:solidFill>
              </a:rPr>
              <a:t>Time limit:</a:t>
            </a:r>
            <a:r>
              <a:rPr lang="en-GB" sz="2400" dirty="0">
                <a:solidFill>
                  <a:schemeClr val="tx1"/>
                </a:solidFill>
              </a:rPr>
              <a:t> Usually 90 minutes with the option of a follow up review, of approximately 30 minutes, 6 weeks after the initial session.</a:t>
            </a:r>
          </a:p>
          <a:p>
            <a:pPr algn="just"/>
            <a:endParaRPr lang="en-GB" sz="2400" dirty="0">
              <a:solidFill>
                <a:schemeClr val="tx1"/>
              </a:solidFill>
            </a:endParaRPr>
          </a:p>
          <a:p>
            <a:pPr algn="just"/>
            <a:r>
              <a:rPr lang="en-GB" sz="2400" b="1" dirty="0">
                <a:solidFill>
                  <a:schemeClr val="tx1"/>
                </a:solidFill>
              </a:rPr>
              <a:t>It can take place: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In person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Via phone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Online using MS Teams.</a:t>
            </a:r>
          </a:p>
          <a:p>
            <a:pPr algn="just"/>
            <a:endParaRPr lang="en-GB" sz="3200" dirty="0">
              <a:solidFill>
                <a:schemeClr val="tx1"/>
              </a:solidFill>
            </a:endParaRPr>
          </a:p>
          <a:p>
            <a:pPr algn="ctr"/>
            <a:r>
              <a:rPr lang="en-GB" sz="2800" b="1" u="sng" dirty="0">
                <a:solidFill>
                  <a:schemeClr val="tx1"/>
                </a:solidFill>
              </a:rPr>
              <a:t>How can I access this service?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pPr algn="just"/>
            <a:r>
              <a:rPr lang="en-GB" sz="2400" dirty="0">
                <a:solidFill>
                  <a:schemeClr val="tx1"/>
                </a:solidFill>
              </a:rPr>
              <a:t>The Educational Psychology Service has received funding to enable us to provide support to Senior Leaders in schools that is free to access. The coaching sessions form a part of that support. The session may be delivered by your link Educational Psychologist or a different member of the team.</a:t>
            </a:r>
          </a:p>
          <a:p>
            <a:pPr algn="just"/>
            <a:endParaRPr lang="en-GB" sz="2400" dirty="0">
              <a:solidFill>
                <a:schemeClr val="tx1"/>
              </a:solidFill>
            </a:endParaRPr>
          </a:p>
          <a:p>
            <a:pPr algn="just"/>
            <a:r>
              <a:rPr lang="en-GB" sz="2400" dirty="0">
                <a:solidFill>
                  <a:schemeClr val="tx1"/>
                </a:solidFill>
              </a:rPr>
              <a:t>To request a session, please contact either:</a:t>
            </a:r>
          </a:p>
          <a:p>
            <a:pPr algn="just"/>
            <a:endParaRPr lang="en-GB" sz="2400" dirty="0">
              <a:solidFill>
                <a:schemeClr val="tx1"/>
              </a:solidFill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Dr. Eleanor Tomlinson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01902 555934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  <a:hlinkClick r:id="rId3"/>
              </a:rPr>
              <a:t>Eleanor.Tomlinson@wolverhampton.gov.uk</a:t>
            </a:r>
            <a:endParaRPr lang="en-GB" sz="2400" dirty="0">
              <a:solidFill>
                <a:schemeClr val="tx1"/>
              </a:solidFill>
            </a:endParaRPr>
          </a:p>
          <a:p>
            <a:pPr algn="ctr"/>
            <a:endParaRPr lang="en-GB" sz="2400" dirty="0">
              <a:solidFill>
                <a:schemeClr val="tx1"/>
              </a:solidFill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Dr. Randeep Kaur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01902 555934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  <a:hlinkClick r:id="rId4"/>
              </a:rPr>
              <a:t>Randeep.kaur@wolverhampton.gov.uk</a:t>
            </a:r>
            <a:endParaRPr lang="en-GB" sz="2400" dirty="0">
              <a:solidFill>
                <a:schemeClr val="tx1"/>
              </a:solidFill>
            </a:endParaRPr>
          </a:p>
          <a:p>
            <a:endParaRPr lang="en-GB" sz="2400" dirty="0">
              <a:solidFill>
                <a:schemeClr val="tx1"/>
              </a:solidFill>
            </a:endParaRPr>
          </a:p>
          <a:p>
            <a:endParaRPr lang="en-GB" sz="2400" dirty="0">
              <a:solidFill>
                <a:schemeClr val="tx1"/>
              </a:solidFill>
            </a:endParaRPr>
          </a:p>
          <a:p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8FFCBF6-CAFE-483C-83B6-14DEE25C621C}"/>
              </a:ext>
            </a:extLst>
          </p:cNvPr>
          <p:cNvSpPr/>
          <p:nvPr/>
        </p:nvSpPr>
        <p:spPr>
          <a:xfrm>
            <a:off x="7871455" y="1922394"/>
            <a:ext cx="6940033" cy="4254278"/>
          </a:xfrm>
          <a:prstGeom prst="roundRect">
            <a:avLst/>
          </a:prstGeom>
          <a:noFill/>
          <a:ln w="76200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sz="2400" b="1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400" b="1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</a:endParaRPr>
          </a:p>
          <a:p>
            <a:pPr algn="ctr"/>
            <a:endParaRPr lang="en-GB" sz="2400" b="1" u="sng" dirty="0">
              <a:solidFill>
                <a:schemeClr val="tx1"/>
              </a:solidFill>
            </a:endParaRPr>
          </a:p>
          <a:p>
            <a:pPr algn="ctr"/>
            <a:r>
              <a:rPr lang="en-GB" sz="2400" b="1" u="sng" dirty="0">
                <a:solidFill>
                  <a:schemeClr val="tx1"/>
                </a:solidFill>
              </a:rPr>
              <a:t>What can be discussed in coaching?</a:t>
            </a:r>
          </a:p>
          <a:p>
            <a:pPr algn="just"/>
            <a:r>
              <a:rPr lang="en-GB" sz="2100" dirty="0">
                <a:solidFill>
                  <a:schemeClr val="tx1"/>
                </a:solidFill>
              </a:rPr>
              <a:t>During coaching, the conversation is led by you. Here are some examples of topics for discussion, based on recent coaching sessions: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tx1"/>
                </a:solidFill>
              </a:rPr>
              <a:t>Unpicking one area or focus of your role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tx1"/>
                </a:solidFill>
              </a:rPr>
              <a:t>Impact of COVID-19 / lockdown on you and the school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tx1"/>
                </a:solidFill>
              </a:rPr>
              <a:t>Work vs. home-life balance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tx1"/>
                </a:solidFill>
              </a:rPr>
              <a:t>Setting and maintaining boundaries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tx1"/>
                </a:solidFill>
              </a:rPr>
              <a:t>The demands of your role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tx1"/>
                </a:solidFill>
              </a:rPr>
              <a:t>Having a safe space to think through issues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tx1"/>
                </a:solidFill>
              </a:rPr>
              <a:t>Discussion about professional goals and how to achieve them</a:t>
            </a:r>
            <a:endParaRPr lang="en-GB" sz="2400" dirty="0">
              <a:solidFill>
                <a:schemeClr val="tx1"/>
              </a:solidFill>
            </a:endParaRPr>
          </a:p>
          <a:p>
            <a:pPr algn="ctr"/>
            <a:endParaRPr lang="en-GB" sz="2400" b="1" dirty="0">
              <a:solidFill>
                <a:schemeClr val="tx1"/>
              </a:solidFill>
            </a:endParaRPr>
          </a:p>
          <a:p>
            <a:pPr algn="ctr"/>
            <a:r>
              <a:rPr lang="en-GB" sz="2500" b="1" dirty="0">
                <a:solidFill>
                  <a:schemeClr val="tx1"/>
                </a:solidFill>
              </a:rPr>
              <a:t>Feedback from previous coaching participants:</a:t>
            </a:r>
          </a:p>
          <a:p>
            <a:pPr algn="just"/>
            <a:endParaRPr lang="en-GB" sz="2400" dirty="0"/>
          </a:p>
        </p:txBody>
      </p:sp>
      <p:sp>
        <p:nvSpPr>
          <p:cNvPr id="43" name="Thought Bubble: Cloud 42">
            <a:extLst>
              <a:ext uri="{FF2B5EF4-FFF2-40B4-BE49-F238E27FC236}">
                <a16:creationId xmlns:a16="http://schemas.microsoft.com/office/drawing/2014/main" id="{44EC3080-A3FF-49E7-AC93-6DDEF22486D4}"/>
              </a:ext>
            </a:extLst>
          </p:cNvPr>
          <p:cNvSpPr/>
          <p:nvPr/>
        </p:nvSpPr>
        <p:spPr>
          <a:xfrm>
            <a:off x="8538420" y="10055209"/>
            <a:ext cx="5992066" cy="2719137"/>
          </a:xfrm>
          <a:prstGeom prst="cloudCallout">
            <a:avLst>
              <a:gd name="adj1" fmla="val -62318"/>
              <a:gd name="adj2" fmla="val 63385"/>
            </a:avLst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“Coaching sessions provide such a fabulous opportunity to discuss any stresses or worries and provide ways to deal with these going forward” – Head Teacher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0629479-5789-4419-A9FA-007FEA2F493F}"/>
              </a:ext>
            </a:extLst>
          </p:cNvPr>
          <p:cNvSpPr/>
          <p:nvPr/>
        </p:nvSpPr>
        <p:spPr>
          <a:xfrm>
            <a:off x="7969296" y="6334534"/>
            <a:ext cx="6940033" cy="711618"/>
          </a:xfrm>
          <a:prstGeom prst="roundRect">
            <a:avLst/>
          </a:prstGeom>
          <a:noFill/>
          <a:ln w="76200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sz="2400" dirty="0"/>
          </a:p>
        </p:txBody>
      </p: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A51220DB-73D3-4762-9825-7F6BFAC76BC1}"/>
              </a:ext>
            </a:extLst>
          </p:cNvPr>
          <p:cNvSpPr/>
          <p:nvPr/>
        </p:nvSpPr>
        <p:spPr>
          <a:xfrm>
            <a:off x="8596906" y="13557701"/>
            <a:ext cx="6128100" cy="2719137"/>
          </a:xfrm>
          <a:prstGeom prst="cloudCallout">
            <a:avLst>
              <a:gd name="adj1" fmla="val -64064"/>
              <a:gd name="adj2" fmla="val -52544"/>
            </a:avLst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“I feel incredibly safe in my coaching sessions. I am comfortable to speak openly and honestly without the worry of being judged or blamed” – Head Teacher</a:t>
            </a:r>
          </a:p>
        </p:txBody>
      </p:sp>
      <p:sp>
        <p:nvSpPr>
          <p:cNvPr id="13" name="Thought Bubble: Cloud 12">
            <a:extLst>
              <a:ext uri="{FF2B5EF4-FFF2-40B4-BE49-F238E27FC236}">
                <a16:creationId xmlns:a16="http://schemas.microsoft.com/office/drawing/2014/main" id="{8BC257F8-7E80-4905-8CCC-352254B36A21}"/>
              </a:ext>
            </a:extLst>
          </p:cNvPr>
          <p:cNvSpPr/>
          <p:nvPr/>
        </p:nvSpPr>
        <p:spPr>
          <a:xfrm>
            <a:off x="7726489" y="16352875"/>
            <a:ext cx="6940032" cy="2838892"/>
          </a:xfrm>
          <a:prstGeom prst="cloudCallout">
            <a:avLst>
              <a:gd name="adj1" fmla="val -62318"/>
              <a:gd name="adj2" fmla="val 63385"/>
            </a:avLst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“I was able to not only talk about school stuff, but due to the trust I have in the coach, I was also able to talk about personal issues that were affecting me. She could then coach me through these difficult times and due to being so empathetic she ensured I stayed ‘in one piece!’” – Deputy Head Teacher</a:t>
            </a:r>
          </a:p>
        </p:txBody>
      </p:sp>
    </p:spTree>
    <p:extLst>
      <p:ext uri="{BB962C8B-B14F-4D97-AF65-F5344CB8AC3E}">
        <p14:creationId xmlns:p14="http://schemas.microsoft.com/office/powerpoint/2010/main" val="1815843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6B09B69C6A7044905769D3AC9753E1" ma:contentTypeVersion="13" ma:contentTypeDescription="Create a new document." ma:contentTypeScope="" ma:versionID="501434b1b81321e6bb25420e5154459d">
  <xsd:schema xmlns:xsd="http://www.w3.org/2001/XMLSchema" xmlns:xs="http://www.w3.org/2001/XMLSchema" xmlns:p="http://schemas.microsoft.com/office/2006/metadata/properties" xmlns:ns3="d46d140a-4b1a-4b67-ac67-d7c13fa931c4" xmlns:ns4="6af656a3-32cb-4b0f-bc29-f34805709d1a" targetNamespace="http://schemas.microsoft.com/office/2006/metadata/properties" ma:root="true" ma:fieldsID="e70bb0c2f3abb1e2b2072a8709c968ac" ns3:_="" ns4:_="">
    <xsd:import namespace="d46d140a-4b1a-4b67-ac67-d7c13fa931c4"/>
    <xsd:import namespace="6af656a3-32cb-4b0f-bc29-f34805709d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6d140a-4b1a-4b67-ac67-d7c13fa93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f656a3-32cb-4b0f-bc29-f34805709d1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981105-1B2E-4808-A709-9FDBCE5DF80A}">
  <ds:schemaRefs>
    <ds:schemaRef ds:uri="d46d140a-4b1a-4b67-ac67-d7c13fa931c4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6af656a3-32cb-4b0f-bc29-f34805709d1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A24FB62-85A5-47D6-A2A2-8C3C61AC02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F1F927-60F3-40B3-A760-5345F58546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6d140a-4b1a-4b67-ac67-d7c13fa931c4"/>
    <ds:schemaRef ds:uri="6af656a3-32cb-4b0f-bc29-f34805709d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</TotalTime>
  <Words>306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Bradley Hand ITC</vt:lpstr>
      <vt:lpstr>Calibri</vt:lpstr>
      <vt:lpstr>Calibri Light</vt:lpstr>
      <vt:lpstr>Cambria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Jhon-Pierre Lansiquot</dc:creator>
  <cp:lastModifiedBy>Eleanor Tomlinson</cp:lastModifiedBy>
  <cp:revision>17</cp:revision>
  <dcterms:created xsi:type="dcterms:W3CDTF">2020-10-23T08:36:29Z</dcterms:created>
  <dcterms:modified xsi:type="dcterms:W3CDTF">2020-12-03T11:32:01Z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0x010100806B09B69C6A7044905769D3AC9753E1</vt:lpwstr>
  </property>
  <property fmtid="{D5CDD505-2E9C-101B-9397-08002B2CF9AE}" pid="3" name="MSIP_Label_d0354ca5-015e-47ab-9fdb-c0a8323bc23e_Enabled">
    <vt:lpwstr>true</vt:lpwstr>
  </property>
  <property fmtid="{D5CDD505-2E9C-101B-9397-08002B2CF9AE}" pid="4" name="MSIP_Label_d0354ca5-015e-47ab-9fdb-c0a8323bc23e_SetDate">
    <vt:lpwstr>2020-10-27T13:29:48Z</vt:lpwstr>
  </property>
  <property fmtid="{D5CDD505-2E9C-101B-9397-08002B2CF9AE}" pid="5" name="MSIP_Label_d0354ca5-015e-47ab-9fdb-c0a8323bc23e_Method">
    <vt:lpwstr>Privileged</vt:lpwstr>
  </property>
  <property fmtid="{D5CDD505-2E9C-101B-9397-08002B2CF9AE}" pid="6" name="MSIP_Label_d0354ca5-015e-47ab-9fdb-c0a8323bc23e_Name">
    <vt:lpwstr>d0354ca5-015e-47ab-9fdb-c0a8323bc23e</vt:lpwstr>
  </property>
  <property fmtid="{D5CDD505-2E9C-101B-9397-08002B2CF9AE}" pid="7" name="MSIP_Label_d0354ca5-015e-47ab-9fdb-c0a8323bc23e_SiteId">
    <vt:lpwstr>07ebc6c3-7074-4387-a625-b9d918ba4a97</vt:lpwstr>
  </property>
  <property fmtid="{D5CDD505-2E9C-101B-9397-08002B2CF9AE}" pid="8" name="MSIP_Label_d0354ca5-015e-47ab-9fdb-c0a8323bc23e_ActionId">
    <vt:lpwstr>584a065e-2511-4a2b-9750-761820f328ff</vt:lpwstr>
  </property>
  <property fmtid="{D5CDD505-2E9C-101B-9397-08002B2CF9AE}" pid="9" name="MSIP_Label_d0354ca5-015e-47ab-9fdb-c0a8323bc23e_ContentBits">
    <vt:lpwstr>0</vt:lpwstr>
  </property>
</Properties>
</file>